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13" r:id="rId24"/>
    <p:sldId id="306" r:id="rId25"/>
    <p:sldId id="307" r:id="rId26"/>
    <p:sldId id="308" r:id="rId27"/>
    <p:sldId id="309" r:id="rId28"/>
    <p:sldId id="310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i.google/research/pubs/pub43146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Continuous_delivery" TargetMode="External"/><Relationship Id="rId2" Type="http://schemas.openxmlformats.org/officeDocument/2006/relationships/hyperlink" Target="https://wikipedia.org/wiki/Continuous_integration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MLOps: </a:t>
            </a:r>
            <a:br>
              <a:rPr lang="en-US" dirty="0" smtClean="0"/>
            </a:br>
            <a:r>
              <a:rPr lang="en-US" dirty="0" smtClean="0"/>
              <a:t>Continuous </a:t>
            </a:r>
            <a:r>
              <a:rPr lang="en-US" dirty="0"/>
              <a:t>delivery and automation pipelines in machine learning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105400"/>
            <a:ext cx="5121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/>
              <a:t>MLOps: Continuous delivery and automation pipelines in machine learning </a:t>
            </a:r>
            <a:endParaRPr lang="en-US" dirty="0" smtClean="0"/>
          </a:p>
          <a:p>
            <a:r>
              <a:rPr lang="en-US" dirty="0" smtClean="0"/>
              <a:t>Cloud </a:t>
            </a:r>
            <a:r>
              <a:rPr lang="en-US" dirty="0"/>
              <a:t>Architecture Center | Google Cloud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MLOps </a:t>
            </a:r>
            <a:r>
              <a:rPr lang="en-US" dirty="0"/>
              <a:t>level 0: Manual process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206052"/>
            <a:ext cx="8820150" cy="39052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609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scientists and ML researchers builds state-of-the-art models,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their process for building and deploying ML models is entirely manual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4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level 0: Manual </a:t>
            </a:r>
            <a:r>
              <a:rPr lang="en-US" dirty="0" smtClean="0"/>
              <a:t>process(2)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Manual, script-driven, and interactive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step is </a:t>
            </a:r>
            <a:r>
              <a:rPr lang="en-US" dirty="0">
                <a:solidFill>
                  <a:srgbClr val="FF0000"/>
                </a:solidFill>
              </a:rPr>
              <a:t>manual</a:t>
            </a:r>
            <a:r>
              <a:rPr lang="en-US" dirty="0"/>
              <a:t>, including data analysis, data preparation, model training, and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</a:t>
            </a:r>
            <a:r>
              <a:rPr lang="en-US" dirty="0">
                <a:solidFill>
                  <a:srgbClr val="FF0000"/>
                </a:solidFill>
              </a:rPr>
              <a:t>manual executi</a:t>
            </a:r>
            <a:r>
              <a:rPr lang="en-US" dirty="0"/>
              <a:t>on of each step, and </a:t>
            </a:r>
            <a:r>
              <a:rPr lang="en-US" dirty="0">
                <a:solidFill>
                  <a:srgbClr val="FF0000"/>
                </a:solidFill>
              </a:rPr>
              <a:t>manual transition </a:t>
            </a:r>
            <a:r>
              <a:rPr lang="en-US" dirty="0"/>
              <a:t>from one step to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driven by </a:t>
            </a:r>
            <a:r>
              <a:rPr lang="en-US" dirty="0">
                <a:solidFill>
                  <a:srgbClr val="FF0000"/>
                </a:solidFill>
              </a:rPr>
              <a:t>experimental code </a:t>
            </a:r>
            <a:r>
              <a:rPr lang="en-US" dirty="0"/>
              <a:t>that is written and executed in </a:t>
            </a:r>
            <a:r>
              <a:rPr lang="en-US" dirty="0">
                <a:solidFill>
                  <a:srgbClr val="FF0000"/>
                </a:solidFill>
              </a:rPr>
              <a:t>notebooks</a:t>
            </a:r>
            <a:r>
              <a:rPr lang="en-US" dirty="0"/>
              <a:t> by data scientist interactively, until a workable model is produced</a:t>
            </a:r>
          </a:p>
          <a:p>
            <a:endParaRPr lang="en-US" dirty="0"/>
          </a:p>
          <a:p>
            <a:r>
              <a:rPr lang="en-US" dirty="0"/>
              <a:t>Disconnection between ML and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Separates </a:t>
            </a:r>
            <a:r>
              <a:rPr lang="en-US" dirty="0">
                <a:solidFill>
                  <a:srgbClr val="FF0000"/>
                </a:solidFill>
              </a:rPr>
              <a:t>data scientists who create the model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engineers</a:t>
            </a:r>
            <a:r>
              <a:rPr lang="en-US" dirty="0"/>
              <a:t> who </a:t>
            </a:r>
            <a:r>
              <a:rPr lang="en-US" dirty="0">
                <a:solidFill>
                  <a:srgbClr val="FF0000"/>
                </a:solidFill>
              </a:rPr>
              <a:t>serve the model as a prediction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scientists hand over a trained model as an artifact to the engineering team to deploy on their API infrastructure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include putting the trained model in a storage location, checking the model object into a code repository, or uploading it to a models registry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Engineers who deploy the model need to make the required features available in production for low-latency serving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can lead to training-serving skew </a:t>
            </a:r>
          </a:p>
          <a:p>
            <a:endParaRPr lang="en-US" dirty="0"/>
          </a:p>
          <a:p>
            <a:r>
              <a:rPr lang="en-US" dirty="0"/>
              <a:t>Infrequent release iterations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Assumes that data science team manages </a:t>
            </a:r>
            <a:r>
              <a:rPr lang="en-US" dirty="0">
                <a:solidFill>
                  <a:srgbClr val="FF0000"/>
                </a:solidFill>
              </a:rPr>
              <a:t>a few models </a:t>
            </a:r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don't change frequently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8917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level 0: Manual </a:t>
            </a:r>
            <a:r>
              <a:rPr lang="en-US" dirty="0" smtClean="0"/>
              <a:t>process(3)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CI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</a:t>
            </a:r>
            <a:r>
              <a:rPr lang="en-US" dirty="0">
                <a:solidFill>
                  <a:srgbClr val="FF0000"/>
                </a:solidFill>
              </a:rPr>
              <a:t>few implementation changes </a:t>
            </a:r>
            <a:r>
              <a:rPr lang="en-US" dirty="0"/>
              <a:t>are assumed, CI is </a:t>
            </a:r>
            <a:r>
              <a:rPr lang="en-US" dirty="0">
                <a:solidFill>
                  <a:srgbClr val="FF0000"/>
                </a:solidFill>
              </a:rPr>
              <a:t>ignored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Usually, testing the code is part of the notebooks or script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Scripts and notebooks that implement the experiment steps are source controlled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produce artifacts such as </a:t>
            </a:r>
            <a:r>
              <a:rPr lang="en-US" dirty="0">
                <a:solidFill>
                  <a:srgbClr val="FF0000"/>
                </a:solidFill>
              </a:rPr>
              <a:t>trained models, evaluation metrics, and </a:t>
            </a:r>
            <a:r>
              <a:rPr lang="en-US" dirty="0" smtClean="0">
                <a:solidFill>
                  <a:srgbClr val="FF0000"/>
                </a:solidFill>
              </a:rPr>
              <a:t>visualizations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No CD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there </a:t>
            </a:r>
            <a:r>
              <a:rPr lang="en-US" dirty="0">
                <a:solidFill>
                  <a:srgbClr val="FF0000"/>
                </a:solidFill>
              </a:rPr>
              <a:t>aren't frequent model version deployments</a:t>
            </a:r>
            <a:r>
              <a:rPr lang="en-US" dirty="0"/>
              <a:t>, CD </a:t>
            </a:r>
            <a:r>
              <a:rPr lang="en-US" dirty="0">
                <a:solidFill>
                  <a:srgbClr val="FF0000"/>
                </a:solidFill>
              </a:rPr>
              <a:t>isn't considered</a:t>
            </a:r>
          </a:p>
          <a:p>
            <a:endParaRPr lang="en-US" dirty="0"/>
          </a:p>
          <a:p>
            <a:r>
              <a:rPr lang="en-US" dirty="0"/>
              <a:t>Deployment refers to the prediction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Concerned only with </a:t>
            </a:r>
            <a:r>
              <a:rPr lang="en-US" dirty="0">
                <a:solidFill>
                  <a:srgbClr val="FF0000"/>
                </a:solidFill>
              </a:rPr>
              <a:t>deploying the trained model as a prediction service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(</a:t>
            </a:r>
            <a:r>
              <a:rPr lang="en-US" dirty="0"/>
              <a:t>for example, a </a:t>
            </a:r>
            <a:r>
              <a:rPr lang="en-US" dirty="0" err="1"/>
              <a:t>microservice</a:t>
            </a:r>
            <a:r>
              <a:rPr lang="en-US" dirty="0"/>
              <a:t> with a REST API)</a:t>
            </a:r>
          </a:p>
          <a:p>
            <a:endParaRPr lang="en-US" dirty="0"/>
          </a:p>
          <a:p>
            <a:r>
              <a:rPr lang="en-US" dirty="0"/>
              <a:t>Lack of active performance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Doesn't track or log the model predictions and actions</a:t>
            </a:r>
            <a:r>
              <a:rPr lang="en-US" dirty="0"/>
              <a:t>, which are required in order to </a:t>
            </a:r>
            <a:r>
              <a:rPr lang="en-US" dirty="0">
                <a:solidFill>
                  <a:srgbClr val="FF0000"/>
                </a:solidFill>
              </a:rPr>
              <a:t>detect model performance degradation and other model behavioral drifts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Characteristics(2)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7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level 0: Manual </a:t>
            </a:r>
            <a:r>
              <a:rPr lang="en-US" dirty="0" smtClean="0"/>
              <a:t>process(4)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in many </a:t>
            </a:r>
            <a:r>
              <a:rPr lang="en-US" dirty="0">
                <a:solidFill>
                  <a:srgbClr val="FF0000"/>
                </a:solidFill>
              </a:rPr>
              <a:t>businesses</a:t>
            </a:r>
            <a:r>
              <a:rPr lang="en-US" dirty="0"/>
              <a:t> that are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to apply ML to their use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manual, data-scientist driven process might be sufficient when </a:t>
            </a:r>
            <a:r>
              <a:rPr lang="en-US" dirty="0">
                <a:solidFill>
                  <a:srgbClr val="FF0000"/>
                </a:solidFill>
              </a:rPr>
              <a:t>models are rarely changed or trained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practice, models </a:t>
            </a:r>
            <a:r>
              <a:rPr lang="en-US" dirty="0">
                <a:solidFill>
                  <a:srgbClr val="FF0000"/>
                </a:solidFill>
              </a:rPr>
              <a:t>often break </a:t>
            </a:r>
            <a:r>
              <a:rPr lang="en-US" dirty="0"/>
              <a:t>when they are </a:t>
            </a:r>
            <a:r>
              <a:rPr lang="en-US" dirty="0">
                <a:solidFill>
                  <a:srgbClr val="FF0000"/>
                </a:solidFill>
              </a:rPr>
              <a:t>deployed</a:t>
            </a:r>
            <a:r>
              <a:rPr lang="en-US" dirty="0"/>
              <a:t> in the real world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 address these challenges </a:t>
            </a:r>
            <a:r>
              <a:rPr lang="en-US" dirty="0"/>
              <a:t>and to maintain model's accuracy in production,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to:</a:t>
            </a:r>
          </a:p>
          <a:p>
            <a:r>
              <a:rPr lang="en-US" dirty="0"/>
              <a:t>Actively monitor the </a:t>
            </a:r>
            <a:r>
              <a:rPr lang="en-US" dirty="0">
                <a:solidFill>
                  <a:srgbClr val="FF0000"/>
                </a:solidFill>
              </a:rPr>
              <a:t>quality of model </a:t>
            </a:r>
            <a:r>
              <a:rPr lang="en-US" dirty="0"/>
              <a:t>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detect performance degradation and model staleness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acts as a </a:t>
            </a:r>
            <a:r>
              <a:rPr lang="en-US" dirty="0">
                <a:solidFill>
                  <a:srgbClr val="FF0000"/>
                </a:solidFill>
              </a:rPr>
              <a:t>cue to a new experimentation iteration </a:t>
            </a:r>
            <a:r>
              <a:rPr lang="en-US" dirty="0"/>
              <a:t>and (manual) </a:t>
            </a:r>
            <a:r>
              <a:rPr lang="en-US" dirty="0">
                <a:solidFill>
                  <a:srgbClr val="FF0000"/>
                </a:solidFill>
              </a:rPr>
              <a:t>retraining</a:t>
            </a:r>
            <a:r>
              <a:rPr lang="en-US" dirty="0"/>
              <a:t> of the model on new data</a:t>
            </a:r>
          </a:p>
          <a:p>
            <a:endParaRPr lang="en-US" dirty="0"/>
          </a:p>
          <a:p>
            <a:r>
              <a:rPr lang="en-US" dirty="0"/>
              <a:t>Frequently </a:t>
            </a:r>
            <a:r>
              <a:rPr lang="en-US" dirty="0">
                <a:solidFill>
                  <a:srgbClr val="FF0000"/>
                </a:solidFill>
              </a:rPr>
              <a:t>retrain</a:t>
            </a:r>
            <a:r>
              <a:rPr lang="en-US" dirty="0"/>
              <a:t> production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retrain model with the </a:t>
            </a:r>
            <a:r>
              <a:rPr lang="en-US" dirty="0">
                <a:solidFill>
                  <a:srgbClr val="FF0000"/>
                </a:solidFill>
              </a:rPr>
              <a:t>most recent data </a:t>
            </a:r>
            <a:r>
              <a:rPr lang="en-US" dirty="0"/>
              <a:t>- to </a:t>
            </a:r>
            <a:r>
              <a:rPr lang="en-US" dirty="0">
                <a:solidFill>
                  <a:srgbClr val="FF0000"/>
                </a:solidFill>
              </a:rPr>
              <a:t>capture the evolving and emerging patterns</a:t>
            </a:r>
          </a:p>
          <a:p>
            <a:endParaRPr lang="en-US" dirty="0"/>
          </a:p>
          <a:p>
            <a:r>
              <a:rPr lang="en-US" dirty="0"/>
              <a:t>Continuously </a:t>
            </a:r>
            <a:r>
              <a:rPr lang="en-US" dirty="0">
                <a:solidFill>
                  <a:srgbClr val="FF0000"/>
                </a:solidFill>
              </a:rPr>
              <a:t>experiment with new implementations </a:t>
            </a:r>
            <a:r>
              <a:rPr lang="en-US" dirty="0"/>
              <a:t>to produce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harness the latest ideas and advances in </a:t>
            </a:r>
            <a:r>
              <a:rPr lang="en-US" dirty="0" smtClean="0">
                <a:solidFill>
                  <a:srgbClr val="FF0000"/>
                </a:solidFill>
              </a:rPr>
              <a:t>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try </a:t>
            </a:r>
            <a:r>
              <a:rPr lang="en-US" dirty="0"/>
              <a:t>out new implementations such as </a:t>
            </a:r>
            <a:r>
              <a:rPr lang="en-US" dirty="0">
                <a:solidFill>
                  <a:srgbClr val="FF0000"/>
                </a:solidFill>
              </a:rPr>
              <a:t>feature </a:t>
            </a:r>
            <a:r>
              <a:rPr lang="en-US" dirty="0" smtClean="0">
                <a:solidFill>
                  <a:srgbClr val="FF0000"/>
                </a:solidFill>
              </a:rPr>
              <a:t>engineering</a:t>
            </a:r>
            <a:r>
              <a:rPr lang="en-US" dirty="0">
                <a:solidFill>
                  <a:srgbClr val="FF0000"/>
                </a:solidFill>
              </a:rPr>
              <a:t>, model architecture, </a:t>
            </a:r>
            <a:r>
              <a:rPr lang="en-US" dirty="0" smtClean="0">
                <a:solidFill>
                  <a:srgbClr val="FF0000"/>
                </a:solidFill>
              </a:rPr>
              <a:t>and hyper parameters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To address the challenges of this manual process, </a:t>
            </a:r>
            <a:r>
              <a:rPr lang="en-US" dirty="0">
                <a:solidFill>
                  <a:srgbClr val="FF0000"/>
                </a:solidFill>
              </a:rPr>
              <a:t>MLOps practices for CI/CD and CT are </a:t>
            </a:r>
            <a:r>
              <a:rPr lang="en-US" dirty="0" smtClean="0">
                <a:solidFill>
                  <a:srgbClr val="FF0000"/>
                </a:solidFill>
              </a:rPr>
              <a:t>helpful!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486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automation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Aim to perform continuous training of the model by automating the ML pipeline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1"/>
            <a:ext cx="10484339" cy="50291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Rapid experiment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Steps</a:t>
            </a:r>
            <a:r>
              <a:rPr lang="en-US" dirty="0"/>
              <a:t> of the ML experiment are </a:t>
            </a:r>
            <a:r>
              <a:rPr lang="en-US" dirty="0">
                <a:solidFill>
                  <a:srgbClr val="FF0000"/>
                </a:solidFill>
              </a:rPr>
              <a:t>orchestrated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Transition</a:t>
            </a:r>
            <a:r>
              <a:rPr lang="en-US" dirty="0"/>
              <a:t> between steps is </a:t>
            </a:r>
            <a:r>
              <a:rPr lang="en-US" dirty="0">
                <a:solidFill>
                  <a:srgbClr val="FF0000"/>
                </a:solidFill>
              </a:rPr>
              <a:t>automated</a:t>
            </a:r>
            <a:r>
              <a:rPr lang="en-US" dirty="0"/>
              <a:t>, which leads to rapid iteration of experiments and better readiness to move the whole pipeline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CT of the model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</a:t>
            </a:r>
            <a:r>
              <a:rPr lang="en-US" dirty="0">
                <a:solidFill>
                  <a:srgbClr val="FF0000"/>
                </a:solidFill>
              </a:rPr>
              <a:t>is automatically trained in production </a:t>
            </a:r>
            <a:r>
              <a:rPr lang="en-US" dirty="0"/>
              <a:t>using fresh data based on live pipeline </a:t>
            </a:r>
            <a:r>
              <a:rPr lang="en-US" dirty="0">
                <a:solidFill>
                  <a:srgbClr val="FF0000"/>
                </a:solidFill>
              </a:rPr>
              <a:t>triggers</a:t>
            </a:r>
          </a:p>
          <a:p>
            <a:endParaRPr lang="en-US" dirty="0"/>
          </a:p>
          <a:p>
            <a:r>
              <a:rPr lang="en-US" dirty="0"/>
              <a:t>Experimental-operational symmetry</a:t>
            </a:r>
          </a:p>
          <a:p>
            <a:pPr lvl="1"/>
            <a:r>
              <a:rPr lang="en-US" dirty="0"/>
              <a:t>The pipeline implementation that is used in the </a:t>
            </a:r>
            <a:r>
              <a:rPr lang="en-US" dirty="0">
                <a:solidFill>
                  <a:srgbClr val="FF0000"/>
                </a:solidFill>
              </a:rPr>
              <a:t>development or experiment environment </a:t>
            </a:r>
            <a:r>
              <a:rPr lang="en-US" dirty="0"/>
              <a:t>is used in the </a:t>
            </a:r>
            <a:r>
              <a:rPr lang="en-US" dirty="0">
                <a:solidFill>
                  <a:srgbClr val="FF0000"/>
                </a:solidFill>
              </a:rPr>
              <a:t>preproduction and production environmen</a:t>
            </a:r>
            <a:r>
              <a:rPr lang="en-US" dirty="0"/>
              <a:t>t</a:t>
            </a:r>
          </a:p>
          <a:p>
            <a:pPr lvl="1"/>
            <a:r>
              <a:rPr lang="en-US" dirty="0"/>
              <a:t>key aspect of MLOps practice for unifying </a:t>
            </a:r>
            <a:r>
              <a:rPr lang="en-US" dirty="0" smtClean="0"/>
              <a:t>DevOps!</a:t>
            </a:r>
          </a:p>
          <a:p>
            <a:pPr lvl="1"/>
            <a:endParaRPr lang="en-US" dirty="0"/>
          </a:p>
          <a:p>
            <a:r>
              <a:rPr lang="en-US" dirty="0"/>
              <a:t>Continuous delivery of models</a:t>
            </a:r>
          </a:p>
          <a:p>
            <a:pPr lvl="1"/>
            <a:r>
              <a:rPr lang="en-US" dirty="0"/>
              <a:t>ML pipeline in </a:t>
            </a:r>
            <a:r>
              <a:rPr lang="en-US" dirty="0">
                <a:solidFill>
                  <a:srgbClr val="FF0000"/>
                </a:solidFill>
              </a:rPr>
              <a:t>production</a:t>
            </a:r>
            <a:r>
              <a:rPr lang="en-US" dirty="0"/>
              <a:t> continuously </a:t>
            </a:r>
            <a:r>
              <a:rPr lang="en-US" dirty="0">
                <a:solidFill>
                  <a:srgbClr val="FF0000"/>
                </a:solidFill>
              </a:rPr>
              <a:t>delivers prediction services </a:t>
            </a:r>
            <a:r>
              <a:rPr lang="en-US" dirty="0"/>
              <a:t>to new models that are trained on </a:t>
            </a:r>
            <a:r>
              <a:rPr lang="en-US" dirty="0">
                <a:solidFill>
                  <a:srgbClr val="FF0000"/>
                </a:solidFill>
              </a:rPr>
              <a:t>new data</a:t>
            </a:r>
          </a:p>
          <a:p>
            <a:pPr lvl="1"/>
            <a:r>
              <a:rPr lang="en-US" dirty="0"/>
              <a:t>The model deployment step, which serves the trained and validated model as a prediction service for online predictions, is automated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798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Modularized code for components and pipelines</a:t>
            </a:r>
          </a:p>
          <a:p>
            <a:pPr lvl="1"/>
            <a:r>
              <a:rPr lang="en-US" dirty="0"/>
              <a:t>To construct ML pipelines, </a:t>
            </a:r>
            <a:r>
              <a:rPr lang="en-US" dirty="0">
                <a:solidFill>
                  <a:srgbClr val="FF0000"/>
                </a:solidFill>
              </a:rPr>
              <a:t>components need to be reusable, composable, and potentially shareable across ML pipelines</a:t>
            </a:r>
          </a:p>
          <a:p>
            <a:pPr lvl="1"/>
            <a:r>
              <a:rPr lang="en-US" dirty="0"/>
              <a:t>Source code for components must be </a:t>
            </a:r>
            <a:r>
              <a:rPr lang="en-US" dirty="0">
                <a:solidFill>
                  <a:srgbClr val="FF0000"/>
                </a:solidFill>
              </a:rPr>
              <a:t>modularized</a:t>
            </a:r>
          </a:p>
          <a:p>
            <a:pPr lvl="1"/>
            <a:r>
              <a:rPr lang="en-US" dirty="0"/>
              <a:t>In addition, </a:t>
            </a:r>
            <a:r>
              <a:rPr lang="en-US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should ideally be </a:t>
            </a:r>
            <a:r>
              <a:rPr lang="en-US" dirty="0">
                <a:solidFill>
                  <a:srgbClr val="FF0000"/>
                </a:solidFill>
              </a:rPr>
              <a:t>containerized</a:t>
            </a:r>
            <a:r>
              <a:rPr lang="en-US" dirty="0"/>
              <a:t> to do the following:</a:t>
            </a:r>
          </a:p>
          <a:p>
            <a:pPr lvl="2"/>
            <a:r>
              <a:rPr lang="en-US" dirty="0"/>
              <a:t>Decouple the execution environment from the custom code runtime</a:t>
            </a:r>
          </a:p>
          <a:p>
            <a:pPr lvl="2"/>
            <a:r>
              <a:rPr lang="en-US" dirty="0"/>
              <a:t>Make code reproducible between development and production environments</a:t>
            </a:r>
          </a:p>
          <a:p>
            <a:pPr lvl="2"/>
            <a:r>
              <a:rPr lang="en-US" dirty="0"/>
              <a:t>Isolate each component in the pipeline</a:t>
            </a:r>
            <a:endParaRPr lang="en-IN" dirty="0"/>
          </a:p>
          <a:p>
            <a:endParaRPr lang="en-US" dirty="0" smtClean="0"/>
          </a:p>
          <a:p>
            <a:r>
              <a:rPr lang="en-US" dirty="0" smtClean="0"/>
              <a:t>Pipeline </a:t>
            </a:r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</a:t>
            </a:r>
            <a:r>
              <a:rPr lang="en-US" dirty="0">
                <a:solidFill>
                  <a:srgbClr val="FF0000"/>
                </a:solidFill>
              </a:rPr>
              <a:t> level 0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</a:rPr>
              <a:t>trained model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deployed</a:t>
            </a:r>
            <a:r>
              <a:rPr lang="en-US" dirty="0"/>
              <a:t> as a prediction service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level 1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</a:rPr>
              <a:t>whole training pipeline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deployed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automatically and recurrently runs to serve the trained model as the prediction service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Characteristics(2)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5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>
            <a:normAutofit/>
          </a:bodyPr>
          <a:lstStyle/>
          <a:p>
            <a:r>
              <a:rPr lang="en-US" dirty="0"/>
              <a:t>When ML pipeline is deployed to production, one or more of the </a:t>
            </a:r>
            <a:r>
              <a:rPr lang="en-US" dirty="0">
                <a:solidFill>
                  <a:srgbClr val="FF0000"/>
                </a:solidFill>
              </a:rPr>
              <a:t>triggers executes the pipeline</a:t>
            </a:r>
          </a:p>
          <a:p>
            <a:r>
              <a:rPr lang="en-US" dirty="0"/>
              <a:t>Pipeline expects new, live data to produce a new model version that is trained on the new data </a:t>
            </a:r>
          </a:p>
          <a:p>
            <a:r>
              <a:rPr lang="en-US" dirty="0"/>
              <a:t>Automated data validation and model validation steps are required in the production pipeline </a:t>
            </a:r>
          </a:p>
          <a:p>
            <a:endParaRPr lang="en-US" dirty="0"/>
          </a:p>
          <a:p>
            <a:r>
              <a:rPr lang="en-US" dirty="0"/>
              <a:t>Data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Required before model training to </a:t>
            </a:r>
            <a:r>
              <a:rPr lang="en-US" dirty="0">
                <a:solidFill>
                  <a:srgbClr val="FF0000"/>
                </a:solidFill>
              </a:rPr>
              <a:t>decide whether to retrain the model or stop the execution of the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automatically make a decision </a:t>
            </a:r>
            <a:r>
              <a:rPr lang="en-US" dirty="0"/>
              <a:t>if the following was identified by the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schema skews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presence of anomalies </a:t>
            </a:r>
            <a:r>
              <a:rPr lang="en-US" dirty="0"/>
              <a:t>in the input data, which means that the downstream pipeline steps, including data processing and model training, receives data that </a:t>
            </a:r>
            <a:r>
              <a:rPr lang="en-US" dirty="0">
                <a:solidFill>
                  <a:srgbClr val="FF0000"/>
                </a:solidFill>
              </a:rPr>
              <a:t>doesn't comply with the expected schema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should stop the pipeline </a:t>
            </a:r>
            <a:r>
              <a:rPr lang="en-US" dirty="0"/>
              <a:t>so the data science team can investigate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include </a:t>
            </a:r>
            <a:r>
              <a:rPr lang="en-US" dirty="0">
                <a:solidFill>
                  <a:srgbClr val="FF0000"/>
                </a:solidFill>
              </a:rPr>
              <a:t>receiving unexpected features, not receiving all the expected features, or receiving features with unexpected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values skews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significant </a:t>
            </a:r>
            <a:r>
              <a:rPr lang="en-US" dirty="0">
                <a:solidFill>
                  <a:srgbClr val="FF0000"/>
                </a:solidFill>
              </a:rPr>
              <a:t>changes in the statistical properties of data</a:t>
            </a:r>
            <a:r>
              <a:rPr lang="en-US" dirty="0"/>
              <a:t>, which means that data patterns are changing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need to </a:t>
            </a:r>
            <a:r>
              <a:rPr lang="en-US" dirty="0">
                <a:solidFill>
                  <a:srgbClr val="FF0000"/>
                </a:solidFill>
              </a:rPr>
              <a:t>trigger a retraining of the model</a:t>
            </a:r>
            <a:r>
              <a:rPr lang="en-US" dirty="0"/>
              <a:t> to capture these changes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validation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3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Model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Occurs </a:t>
            </a:r>
            <a:r>
              <a:rPr lang="en-US" dirty="0">
                <a:solidFill>
                  <a:srgbClr val="FF0000"/>
                </a:solidFill>
              </a:rPr>
              <a:t>after successfully train the model </a:t>
            </a:r>
            <a:r>
              <a:rPr lang="en-US" dirty="0"/>
              <a:t>given the new data to evaluate and validate the model before it's promoted to </a:t>
            </a:r>
            <a:r>
              <a:rPr lang="en-US" dirty="0" smtClean="0"/>
              <a:t>production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Consists of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Producing evaluation metric values </a:t>
            </a:r>
            <a:r>
              <a:rPr lang="en-US" dirty="0"/>
              <a:t>using the trained model on a test dataset to assess the model's predictive quality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Comparing the evaluation metric values </a:t>
            </a:r>
            <a:r>
              <a:rPr lang="en-US" dirty="0"/>
              <a:t>produced by newly trained model to the current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Making sure that the performance of the model is consistent </a:t>
            </a:r>
            <a:r>
              <a:rPr lang="en-US" dirty="0"/>
              <a:t>on various </a:t>
            </a:r>
            <a:r>
              <a:rPr lang="en-US" dirty="0">
                <a:solidFill>
                  <a:srgbClr val="FF0000"/>
                </a:solidFill>
              </a:rPr>
              <a:t>segments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Making sure </a:t>
            </a:r>
            <a:r>
              <a:rPr lang="en-US" dirty="0">
                <a:solidFill>
                  <a:srgbClr val="FF0000"/>
                </a:solidFill>
              </a:rPr>
              <a:t>to test model for deployment</a:t>
            </a:r>
            <a:r>
              <a:rPr lang="en-US" dirty="0"/>
              <a:t>, including </a:t>
            </a:r>
            <a:r>
              <a:rPr lang="en-US" dirty="0">
                <a:solidFill>
                  <a:srgbClr val="FF0000"/>
                </a:solidFill>
              </a:rPr>
              <a:t>infrastructure compatibility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consistency with the </a:t>
            </a:r>
            <a:r>
              <a:rPr lang="en-US" dirty="0" smtClean="0">
                <a:solidFill>
                  <a:srgbClr val="FF0000"/>
                </a:solidFill>
              </a:rPr>
              <a:t>prediction </a:t>
            </a:r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smtClean="0">
                <a:solidFill>
                  <a:srgbClr val="FF0000"/>
                </a:solidFill>
              </a:rPr>
              <a:t>API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addition to offline model validation, a newly deployed model undergoes </a:t>
            </a:r>
            <a:r>
              <a:rPr lang="en-US" dirty="0">
                <a:solidFill>
                  <a:srgbClr val="FF0000"/>
                </a:solidFill>
              </a:rPr>
              <a:t>online model </a:t>
            </a:r>
            <a:r>
              <a:rPr lang="en-US" dirty="0" smtClean="0">
                <a:solidFill>
                  <a:srgbClr val="FF0000"/>
                </a:solidFill>
              </a:rPr>
              <a:t>validation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 </a:t>
            </a:r>
            <a:r>
              <a:rPr lang="en-US" dirty="0">
                <a:solidFill>
                  <a:srgbClr val="FF0000"/>
                </a:solidFill>
              </a:rPr>
              <a:t>a canary deployment or </a:t>
            </a:r>
            <a:r>
              <a:rPr lang="en-US" dirty="0" smtClean="0">
                <a:solidFill>
                  <a:srgbClr val="FF0000"/>
                </a:solidFill>
              </a:rPr>
              <a:t>an A/B </a:t>
            </a: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 smtClean="0">
                <a:solidFill>
                  <a:srgbClr val="FF0000"/>
                </a:solidFill>
              </a:rPr>
              <a:t>setup </a:t>
            </a:r>
            <a:r>
              <a:rPr lang="en-US" dirty="0" smtClean="0"/>
              <a:t>— before </a:t>
            </a:r>
            <a:r>
              <a:rPr lang="en-US" dirty="0"/>
              <a:t>it serves prediction for the online traffic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Model </a:t>
            </a:r>
            <a:r>
              <a:rPr lang="en-IN" dirty="0"/>
              <a:t>validation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8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optional additional component </a:t>
            </a:r>
            <a:r>
              <a:rPr lang="en-US" dirty="0"/>
              <a:t>- centralized repository to </a:t>
            </a:r>
            <a:r>
              <a:rPr lang="en-US" dirty="0">
                <a:solidFill>
                  <a:srgbClr val="FF0000"/>
                </a:solidFill>
              </a:rPr>
              <a:t>standardize</a:t>
            </a:r>
            <a:r>
              <a:rPr lang="en-US" dirty="0"/>
              <a:t> the definition, storage, and access of </a:t>
            </a:r>
            <a:r>
              <a:rPr lang="en-US" dirty="0">
                <a:solidFill>
                  <a:srgbClr val="FF0000"/>
                </a:solidFill>
              </a:rPr>
              <a:t>features</a:t>
            </a:r>
            <a:r>
              <a:rPr lang="en-US" dirty="0"/>
              <a:t> for training and serving</a:t>
            </a:r>
          </a:p>
          <a:p>
            <a:r>
              <a:rPr lang="en-US" dirty="0" smtClean="0"/>
              <a:t>Provide </a:t>
            </a:r>
            <a:r>
              <a:rPr lang="en-US" dirty="0"/>
              <a:t>an API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both high-throughput </a:t>
            </a:r>
            <a:r>
              <a:rPr lang="en-US" dirty="0">
                <a:solidFill>
                  <a:srgbClr val="FF0000"/>
                </a:solidFill>
              </a:rPr>
              <a:t>batch serving </a:t>
            </a:r>
            <a:r>
              <a:rPr lang="en-US" dirty="0"/>
              <a:t>and low-latency </a:t>
            </a:r>
            <a:r>
              <a:rPr lang="en-US" dirty="0">
                <a:solidFill>
                  <a:srgbClr val="FF0000"/>
                </a:solidFill>
              </a:rPr>
              <a:t>real-time serving </a:t>
            </a:r>
            <a:r>
              <a:rPr lang="en-US" dirty="0"/>
              <a:t>for the feature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support both </a:t>
            </a:r>
            <a:r>
              <a:rPr lang="en-US" dirty="0">
                <a:solidFill>
                  <a:srgbClr val="FF0000"/>
                </a:solidFill>
              </a:rPr>
              <a:t>training and serving workloads</a:t>
            </a:r>
          </a:p>
          <a:p>
            <a:endParaRPr lang="en-US" dirty="0"/>
          </a:p>
          <a:p>
            <a:r>
              <a:rPr lang="en-US" dirty="0"/>
              <a:t>Helps data scientists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Discover and reuse available feature sets </a:t>
            </a:r>
            <a:r>
              <a:rPr lang="en-US" dirty="0"/>
              <a:t>for their entities, </a:t>
            </a:r>
            <a:r>
              <a:rPr lang="en-US" dirty="0">
                <a:solidFill>
                  <a:srgbClr val="FF0000"/>
                </a:solidFill>
              </a:rPr>
              <a:t>instead of re-creating </a:t>
            </a:r>
            <a:r>
              <a:rPr lang="en-US" dirty="0"/>
              <a:t>the same or similar ones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Avoid</a:t>
            </a:r>
            <a:r>
              <a:rPr lang="en-US" dirty="0"/>
              <a:t> having </a:t>
            </a:r>
            <a:r>
              <a:rPr lang="en-US" dirty="0">
                <a:solidFill>
                  <a:srgbClr val="FF0000"/>
                </a:solidFill>
              </a:rPr>
              <a:t>similar features that have different definitions </a:t>
            </a:r>
            <a:r>
              <a:rPr lang="en-US" dirty="0"/>
              <a:t>by maintaining features and their related 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Serve up-to-date feature values </a:t>
            </a:r>
            <a:r>
              <a:rPr lang="en-US" dirty="0"/>
              <a:t>from the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Avoid training-serving skew </a:t>
            </a:r>
            <a:r>
              <a:rPr lang="en-US" dirty="0"/>
              <a:t>by using the feature store as the </a:t>
            </a:r>
            <a:r>
              <a:rPr lang="en-US" dirty="0">
                <a:solidFill>
                  <a:srgbClr val="FF0000"/>
                </a:solidFill>
              </a:rPr>
              <a:t>data source for experimentation, continuous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training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and online </a:t>
            </a:r>
            <a:r>
              <a:rPr lang="en-US" dirty="0">
                <a:solidFill>
                  <a:srgbClr val="FF0000"/>
                </a:solidFill>
              </a:rPr>
              <a:t>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approach </a:t>
            </a:r>
            <a:r>
              <a:rPr lang="en-US" dirty="0">
                <a:solidFill>
                  <a:srgbClr val="FF0000"/>
                </a:solidFill>
              </a:rPr>
              <a:t>makes sure </a:t>
            </a:r>
            <a:r>
              <a:rPr lang="en-US" dirty="0"/>
              <a:t>that the </a:t>
            </a:r>
            <a:r>
              <a:rPr lang="en-US" dirty="0">
                <a:solidFill>
                  <a:srgbClr val="FF0000"/>
                </a:solidFill>
              </a:rPr>
              <a:t>features used for training are the same ones used during serving</a:t>
            </a:r>
            <a:r>
              <a:rPr lang="en-US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experimentation</a:t>
            </a:r>
            <a:r>
              <a:rPr lang="en-US" dirty="0"/>
              <a:t>, data scientists can get </a:t>
            </a:r>
            <a:r>
              <a:rPr lang="en-US" dirty="0">
                <a:solidFill>
                  <a:srgbClr val="FF0000"/>
                </a:solidFill>
              </a:rPr>
              <a:t>an offline extract from the feature store </a:t>
            </a:r>
            <a:r>
              <a:rPr lang="en-US" dirty="0"/>
              <a:t>to run their experiments.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continuous training</a:t>
            </a:r>
            <a:r>
              <a:rPr lang="en-US" dirty="0"/>
              <a:t>, the automated ML training pipeline can </a:t>
            </a:r>
            <a:r>
              <a:rPr lang="en-US" dirty="0">
                <a:solidFill>
                  <a:srgbClr val="FF0000"/>
                </a:solidFill>
              </a:rPr>
              <a:t>fetch a batch of the up-to-date feature </a:t>
            </a:r>
            <a:r>
              <a:rPr lang="en-US" dirty="0"/>
              <a:t>values of the</a:t>
            </a:r>
          </a:p>
          <a:p>
            <a:pPr marL="914400" lvl="2" indent="0">
              <a:buNone/>
            </a:pPr>
            <a:r>
              <a:rPr lang="en-US" dirty="0" smtClean="0"/>
              <a:t>     dataset </a:t>
            </a:r>
            <a:r>
              <a:rPr lang="en-US" dirty="0"/>
              <a:t>that are used for the training task.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online prediction</a:t>
            </a:r>
            <a:r>
              <a:rPr lang="en-US" dirty="0"/>
              <a:t>, the prediction service can </a:t>
            </a:r>
            <a:r>
              <a:rPr lang="en-US" dirty="0">
                <a:solidFill>
                  <a:srgbClr val="FF0000"/>
                </a:solidFill>
              </a:rPr>
              <a:t>fetch in a batch of the feature values related to the requested entity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smtClean="0"/>
              <a:t>     such </a:t>
            </a:r>
            <a:r>
              <a:rPr lang="en-US" dirty="0"/>
              <a:t>as customer demographic features, product features, and current session aggregation features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Feature store</a:t>
            </a:r>
          </a:p>
        </p:txBody>
      </p:sp>
    </p:spTree>
    <p:extLst>
      <p:ext uri="{BB962C8B-B14F-4D97-AF65-F5344CB8AC3E}">
        <p14:creationId xmlns:p14="http://schemas.microsoft.com/office/powerpoint/2010/main" val="3611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and ML in Real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Becoming </a:t>
            </a:r>
            <a:r>
              <a:rPr lang="en-US" dirty="0">
                <a:solidFill>
                  <a:srgbClr val="FF0000"/>
                </a:solidFill>
              </a:rPr>
              <a:t>core capabilities for solving complex real-world problems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transforming </a:t>
            </a:r>
            <a:r>
              <a:rPr lang="en-US" dirty="0"/>
              <a:t>industries, and delivering value in all domains</a:t>
            </a:r>
          </a:p>
          <a:p>
            <a:endParaRPr lang="en-US" dirty="0"/>
          </a:p>
          <a:p>
            <a:r>
              <a:rPr lang="en-US" dirty="0"/>
              <a:t>Currently, the ingredients for applying effective ML are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Large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Inexpensive on-demand compute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Specialized accelerators for ML on various cloud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Rapid advances in different ML research fields (such as computer vision, natural language understanding, </a:t>
            </a:r>
            <a:r>
              <a:rPr lang="en-US" dirty="0" smtClean="0"/>
              <a:t>and recommendations </a:t>
            </a:r>
            <a:r>
              <a:rPr lang="en-US" dirty="0"/>
              <a:t>AI systems)</a:t>
            </a:r>
          </a:p>
          <a:p>
            <a:endParaRPr lang="en-US" dirty="0"/>
          </a:p>
          <a:p>
            <a:r>
              <a:rPr lang="en-US" dirty="0"/>
              <a:t>Many businesses are investing in their </a:t>
            </a:r>
            <a:r>
              <a:rPr lang="en-US" dirty="0">
                <a:solidFill>
                  <a:srgbClr val="FF0000"/>
                </a:solidFill>
              </a:rPr>
              <a:t>data science teams and ML capabilities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develop </a:t>
            </a:r>
            <a:r>
              <a:rPr lang="en-US" dirty="0">
                <a:solidFill>
                  <a:srgbClr val="FF0000"/>
                </a:solidFill>
              </a:rPr>
              <a:t>predictive models </a:t>
            </a:r>
            <a:r>
              <a:rPr lang="en-US" dirty="0"/>
              <a:t>that can </a:t>
            </a:r>
            <a:r>
              <a:rPr lang="en-US" dirty="0">
                <a:solidFill>
                  <a:srgbClr val="FF0000"/>
                </a:solidFill>
              </a:rPr>
              <a:t>deliver business value to their users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Gaining importance in businesses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Information about each execution of the ML pipeline is recorded in order to help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>
                <a:solidFill>
                  <a:srgbClr val="FF0000"/>
                </a:solidFill>
              </a:rPr>
              <a:t>data and artifacts lineage, reproducibility, and comparisons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debug errors and anomalies</a:t>
            </a:r>
          </a:p>
          <a:p>
            <a:endParaRPr lang="en-US" dirty="0"/>
          </a:p>
          <a:p>
            <a:r>
              <a:rPr lang="en-US" dirty="0"/>
              <a:t>Each time </a:t>
            </a:r>
            <a:r>
              <a:rPr lang="en-US" dirty="0">
                <a:solidFill>
                  <a:srgbClr val="FF0000"/>
                </a:solidFill>
              </a:rPr>
              <a:t>pipeline is executed</a:t>
            </a:r>
            <a:r>
              <a:rPr lang="en-US" dirty="0"/>
              <a:t>, the ML metadata </a:t>
            </a:r>
            <a:r>
              <a:rPr lang="en-US" dirty="0">
                <a:solidFill>
                  <a:srgbClr val="FF0000"/>
                </a:solidFill>
              </a:rPr>
              <a:t>store</a:t>
            </a:r>
            <a:r>
              <a:rPr lang="en-US" dirty="0"/>
              <a:t> records the following </a:t>
            </a:r>
            <a:r>
              <a:rPr lang="en-US" dirty="0">
                <a:solidFill>
                  <a:srgbClr val="FF0000"/>
                </a:solidFill>
              </a:rPr>
              <a:t>metadata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pipeline and component </a:t>
            </a:r>
            <a:r>
              <a:rPr lang="en-US" dirty="0">
                <a:solidFill>
                  <a:srgbClr val="FF0000"/>
                </a:solidFill>
              </a:rPr>
              <a:t>versions</a:t>
            </a:r>
            <a:r>
              <a:rPr lang="en-US" dirty="0"/>
              <a:t> that were executed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start and end </a:t>
            </a:r>
            <a:r>
              <a:rPr lang="en-US" dirty="0">
                <a:solidFill>
                  <a:srgbClr val="FF0000"/>
                </a:solidFill>
              </a:rPr>
              <a:t>date, time</a:t>
            </a:r>
            <a:r>
              <a:rPr lang="en-US" dirty="0"/>
              <a:t>, and how long the pipeline took to complete each of the steps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smtClean="0">
                <a:solidFill>
                  <a:srgbClr val="FF0000"/>
                </a:solidFill>
              </a:rPr>
              <a:t>executor</a:t>
            </a:r>
            <a:r>
              <a:rPr lang="en-US" dirty="0" smtClean="0"/>
              <a:t> of </a:t>
            </a:r>
            <a:r>
              <a:rPr lang="en-US" dirty="0"/>
              <a:t>the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parameter</a:t>
            </a:r>
            <a:r>
              <a:rPr lang="en-US" dirty="0" smtClean="0"/>
              <a:t> </a:t>
            </a:r>
            <a:r>
              <a:rPr lang="en-US" dirty="0"/>
              <a:t>arguments that were passed to the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pointers to the </a:t>
            </a:r>
            <a:r>
              <a:rPr lang="en-US" dirty="0">
                <a:solidFill>
                  <a:srgbClr val="FF0000"/>
                </a:solidFill>
              </a:rPr>
              <a:t>artifacts</a:t>
            </a:r>
            <a:r>
              <a:rPr lang="en-US" dirty="0"/>
              <a:t> produced by each step of the pipeline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location of prepared data, validation anomalies, computed statistics, and extracted vocabulary from the categorical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pointer to the </a:t>
            </a:r>
            <a:r>
              <a:rPr lang="en-US" dirty="0">
                <a:solidFill>
                  <a:srgbClr val="FF0000"/>
                </a:solidFill>
              </a:rPr>
              <a:t>previous trained model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needs to roll back to a previous model version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needs to produce evaluation metrics for a previous model version when the pipeline is given new test data during the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model </a:t>
            </a:r>
            <a:r>
              <a:rPr lang="en-US" dirty="0"/>
              <a:t>validation step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model evaluation metrics </a:t>
            </a:r>
            <a:r>
              <a:rPr lang="en-US" dirty="0"/>
              <a:t>produced during the model evaluation step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for </a:t>
            </a:r>
            <a:r>
              <a:rPr lang="en-US" dirty="0"/>
              <a:t>both the training and the testing sets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helps to </a:t>
            </a:r>
            <a:r>
              <a:rPr lang="en-US" dirty="0">
                <a:solidFill>
                  <a:srgbClr val="FF0000"/>
                </a:solidFill>
              </a:rPr>
              <a:t>compare the performance of a newly trained model to the recorded performance of the previous model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Metadata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42650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automation(8)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724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Can automate the ML production pipelines to retrain the models with new data, depending on use case:</a:t>
            </a:r>
          </a:p>
          <a:p>
            <a:endParaRPr lang="en-US" dirty="0"/>
          </a:p>
          <a:p>
            <a:r>
              <a:rPr lang="en-US" dirty="0"/>
              <a:t>On demand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Ad-hoc manual execution </a:t>
            </a:r>
            <a:r>
              <a:rPr lang="en-US" dirty="0"/>
              <a:t>of the pipeline.</a:t>
            </a:r>
          </a:p>
          <a:p>
            <a:endParaRPr lang="en-US" dirty="0"/>
          </a:p>
          <a:p>
            <a:r>
              <a:rPr lang="en-US" dirty="0"/>
              <a:t>On a schedule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New, labelled </a:t>
            </a:r>
            <a:r>
              <a:rPr lang="en-US" dirty="0">
                <a:solidFill>
                  <a:srgbClr val="FF0000"/>
                </a:solidFill>
              </a:rPr>
              <a:t>data is systematically available </a:t>
            </a:r>
            <a:r>
              <a:rPr lang="en-US" dirty="0"/>
              <a:t>for the ML system on a </a:t>
            </a:r>
            <a:r>
              <a:rPr lang="en-US" dirty="0">
                <a:solidFill>
                  <a:srgbClr val="FF0000"/>
                </a:solidFill>
              </a:rPr>
              <a:t>daily, weekly, or monthly basis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Retraining frequency also depends on </a:t>
            </a:r>
            <a:r>
              <a:rPr lang="en-US" dirty="0">
                <a:solidFill>
                  <a:srgbClr val="FF0000"/>
                </a:solidFill>
              </a:rPr>
              <a:t>how frequently the data patterns change</a:t>
            </a:r>
            <a:r>
              <a:rPr lang="en-US" dirty="0"/>
              <a:t>, and how </a:t>
            </a:r>
            <a:r>
              <a:rPr lang="en-US" dirty="0">
                <a:solidFill>
                  <a:srgbClr val="FF0000"/>
                </a:solidFill>
              </a:rPr>
              <a:t>expensive</a:t>
            </a:r>
            <a:r>
              <a:rPr lang="en-US" dirty="0"/>
              <a:t> it is to </a:t>
            </a:r>
            <a:r>
              <a:rPr lang="en-US" dirty="0">
                <a:solidFill>
                  <a:srgbClr val="FF0000"/>
                </a:solidFill>
              </a:rPr>
              <a:t>retrain</a:t>
            </a:r>
            <a:r>
              <a:rPr lang="en-US" dirty="0"/>
              <a:t> models</a:t>
            </a:r>
          </a:p>
          <a:p>
            <a:endParaRPr lang="en-US" dirty="0"/>
          </a:p>
          <a:p>
            <a:r>
              <a:rPr lang="en-US" dirty="0"/>
              <a:t>On availability of new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New data is available on an ad-hoc basis </a:t>
            </a:r>
            <a:r>
              <a:rPr lang="en-US" dirty="0"/>
              <a:t>when new data is collected and made available in the source databases</a:t>
            </a:r>
          </a:p>
          <a:p>
            <a:endParaRPr lang="en-US" dirty="0"/>
          </a:p>
          <a:p>
            <a:r>
              <a:rPr lang="en-US" dirty="0"/>
              <a:t>On model performance degradation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is retrained when there is </a:t>
            </a:r>
            <a:r>
              <a:rPr lang="en-US" dirty="0">
                <a:solidFill>
                  <a:srgbClr val="FF0000"/>
                </a:solidFill>
              </a:rPr>
              <a:t>noticeable performance degradation</a:t>
            </a:r>
          </a:p>
          <a:p>
            <a:endParaRPr lang="en-US" dirty="0"/>
          </a:p>
          <a:p>
            <a:r>
              <a:rPr lang="en-US" dirty="0"/>
              <a:t>On significant changes in the data distributions (concept drift)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notice significant changes on the </a:t>
            </a:r>
            <a:r>
              <a:rPr lang="en-US" dirty="0">
                <a:solidFill>
                  <a:srgbClr val="FF0000"/>
                </a:solidFill>
              </a:rPr>
              <a:t>data distributions of the features </a:t>
            </a:r>
            <a:r>
              <a:rPr lang="en-US" dirty="0"/>
              <a:t>that are used to perform the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suggest that model has gone stale, and that needs to be retrained on fresh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ML pipeline triggers</a:t>
            </a:r>
          </a:p>
        </p:txBody>
      </p:sp>
    </p:spTree>
    <p:extLst>
      <p:ext uri="{BB962C8B-B14F-4D97-AF65-F5344CB8AC3E}">
        <p14:creationId xmlns:p14="http://schemas.microsoft.com/office/powerpoint/2010/main" val="4005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level 1: ML pipeline </a:t>
            </a:r>
            <a:r>
              <a:rPr lang="en-IN" dirty="0" smtClean="0"/>
              <a:t>automation(9)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Suitable when </a:t>
            </a:r>
            <a:r>
              <a:rPr lang="en-US" dirty="0"/>
              <a:t>need </a:t>
            </a:r>
            <a:r>
              <a:rPr lang="en-US" dirty="0">
                <a:solidFill>
                  <a:srgbClr val="FF0000"/>
                </a:solidFill>
              </a:rPr>
              <a:t>deploy new models based on new data</a:t>
            </a:r>
            <a:r>
              <a:rPr lang="en-US" dirty="0"/>
              <a:t>, rather than based on new ML ideas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implementations of the pipeline </a:t>
            </a:r>
            <a:r>
              <a:rPr lang="en-US" dirty="0">
                <a:solidFill>
                  <a:srgbClr val="FF0000"/>
                </a:solidFill>
              </a:rPr>
              <a:t>aren't frequently deployed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Managing only a </a:t>
            </a:r>
            <a:r>
              <a:rPr lang="en-US" dirty="0">
                <a:solidFill>
                  <a:srgbClr val="FF0000"/>
                </a:solidFill>
              </a:rPr>
              <a:t>few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Manually test the pipeline </a:t>
            </a:r>
            <a:r>
              <a:rPr lang="en-US" dirty="0"/>
              <a:t>and its components</a:t>
            </a:r>
          </a:p>
          <a:p>
            <a:endParaRPr lang="en-US" dirty="0"/>
          </a:p>
          <a:p>
            <a:r>
              <a:rPr lang="en-US" dirty="0"/>
              <a:t>When need to try </a:t>
            </a:r>
            <a:r>
              <a:rPr lang="en-US" dirty="0">
                <a:solidFill>
                  <a:srgbClr val="FF0000"/>
                </a:solidFill>
              </a:rPr>
              <a:t>new ML ideas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rapidly deploy new implementations </a:t>
            </a:r>
            <a:r>
              <a:rPr lang="en-US" dirty="0"/>
              <a:t>of the ML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manage </a:t>
            </a:r>
            <a:r>
              <a:rPr lang="en-US" dirty="0">
                <a:solidFill>
                  <a:srgbClr val="FF0000"/>
                </a:solidFill>
              </a:rPr>
              <a:t>many ML pipelines </a:t>
            </a:r>
            <a:r>
              <a:rPr lang="en-US" dirty="0"/>
              <a:t>in </a:t>
            </a:r>
            <a:r>
              <a:rPr lang="en-US" dirty="0" smtClean="0"/>
              <a:t>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Need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CI/CD setup to automate the build, test, and deployment of ML pipelines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6792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MLOps </a:t>
            </a:r>
            <a:r>
              <a:rPr lang="fr-FR" dirty="0" err="1"/>
              <a:t>level</a:t>
            </a:r>
            <a:r>
              <a:rPr lang="fr-FR" dirty="0"/>
              <a:t> 2: CI/CD pipeline </a:t>
            </a:r>
            <a:r>
              <a:rPr lang="fr-FR" dirty="0" smtClean="0"/>
              <a:t>automation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Implementation </a:t>
            </a:r>
            <a:r>
              <a:rPr lang="en-US" dirty="0"/>
              <a:t>of the ML pipeline using CI/CD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2712"/>
            <a:ext cx="8153399" cy="49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MLOps </a:t>
            </a:r>
            <a:r>
              <a:rPr lang="fr-FR" dirty="0" err="1"/>
              <a:t>level</a:t>
            </a:r>
            <a:r>
              <a:rPr lang="fr-FR" dirty="0"/>
              <a:t> 2: CI/CD pipeline </a:t>
            </a:r>
            <a:r>
              <a:rPr lang="fr-FR" dirty="0" smtClean="0"/>
              <a:t>automation(2)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Stages of the ML CI/CD automation pipeline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43100"/>
            <a:ext cx="7620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MLOps </a:t>
            </a:r>
            <a:r>
              <a:rPr lang="fr-FR" dirty="0" err="1"/>
              <a:t>level</a:t>
            </a:r>
            <a:r>
              <a:rPr lang="fr-FR" dirty="0"/>
              <a:t> 2: CI/CD pipeline </a:t>
            </a:r>
            <a:r>
              <a:rPr lang="fr-FR" dirty="0" smtClean="0"/>
              <a:t>automation(3)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314461" cy="510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Development and experimentation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Iteratively try out new ML algorithms and new modeling where the experiment steps are orchestrated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Output - the source code of the ML pipeline steps that are then pushed to a source repository</a:t>
            </a:r>
          </a:p>
          <a:p>
            <a:endParaRPr lang="en-US" dirty="0"/>
          </a:p>
          <a:p>
            <a:r>
              <a:rPr lang="en-US" dirty="0"/>
              <a:t>Pipeline continuous integration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source code and run various tests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Outputs - pipeline components (packages, executables, and artifacts) to be deployed in a later stage</a:t>
            </a:r>
          </a:p>
          <a:p>
            <a:endParaRPr lang="en-US" dirty="0"/>
          </a:p>
          <a:p>
            <a:r>
              <a:rPr lang="en-US" dirty="0"/>
              <a:t>Pipeline continuous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the artifacts produced by the CI stage to the target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Output - a deployed pipeline with the new implementation of the model</a:t>
            </a:r>
          </a:p>
          <a:p>
            <a:endParaRPr lang="en-US" dirty="0"/>
          </a:p>
          <a:p>
            <a:r>
              <a:rPr lang="en-US" dirty="0"/>
              <a:t>Automated triggering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pipeline is automatically executed in production based on a schedule or in response to a trigger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Output - a trained model that is pushed to the model registry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Stages of the ML CI/CD automation </a:t>
            </a:r>
            <a:r>
              <a:rPr lang="en-US" dirty="0" smtClean="0"/>
              <a:t>pipeline(2)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72200" y="1603949"/>
            <a:ext cx="5314461" cy="464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Model continuous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Serve the trained model as a prediction service for the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Output - a deployed model prediction service</a:t>
            </a:r>
          </a:p>
          <a:p>
            <a:endParaRPr lang="en-US" sz="1400" dirty="0" smtClean="0"/>
          </a:p>
          <a:p>
            <a:r>
              <a:rPr lang="en-US" sz="1400" dirty="0" smtClean="0"/>
              <a:t>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Collect statistics on the model performance based on live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Output - a trigger to execute the pipeline or to execute a new experiment cycle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The data analysis step is still a manual process for data scientists before the pipeline starts a new iteration of the experiment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 smtClean="0"/>
              <a:t>The model analysis step is also a manual process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884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MLOps </a:t>
            </a:r>
            <a:r>
              <a:rPr lang="fr-FR" dirty="0" err="1"/>
              <a:t>level</a:t>
            </a:r>
            <a:r>
              <a:rPr lang="fr-FR" dirty="0"/>
              <a:t> 2: CI/CD pipeline </a:t>
            </a:r>
            <a:r>
              <a:rPr lang="fr-FR" dirty="0" smtClean="0"/>
              <a:t>automation(4)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new code is committed or pushed to the source code repository</a:t>
            </a:r>
          </a:p>
          <a:p>
            <a:pPr lvl="1"/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pipeline and its components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built, tested, and packaged </a:t>
            </a:r>
          </a:p>
          <a:p>
            <a:endParaRPr lang="en-US" dirty="0"/>
          </a:p>
          <a:p>
            <a:r>
              <a:rPr lang="en-US" dirty="0"/>
              <a:t>CI process can include the following </a:t>
            </a:r>
            <a:r>
              <a:rPr lang="en-US" dirty="0">
                <a:solidFill>
                  <a:srgbClr val="FF0000"/>
                </a:solidFill>
              </a:rPr>
              <a:t>tests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Unit testing </a:t>
            </a:r>
            <a:r>
              <a:rPr lang="en-US" dirty="0">
                <a:solidFill>
                  <a:srgbClr val="FF0000"/>
                </a:solidFill>
              </a:rPr>
              <a:t>feature engineering logic</a:t>
            </a:r>
          </a:p>
          <a:p>
            <a:pPr lvl="1"/>
            <a:r>
              <a:rPr lang="en-US" dirty="0"/>
              <a:t>Unit testing the </a:t>
            </a:r>
            <a:r>
              <a:rPr lang="en-US" dirty="0">
                <a:solidFill>
                  <a:srgbClr val="FF0000"/>
                </a:solidFill>
              </a:rPr>
              <a:t>different methods implemented in model</a:t>
            </a:r>
          </a:p>
          <a:p>
            <a:pPr lvl="2"/>
            <a:r>
              <a:rPr lang="en-US" dirty="0" smtClean="0"/>
              <a:t>a </a:t>
            </a:r>
            <a:r>
              <a:rPr lang="en-US" dirty="0"/>
              <a:t>function that accepts a categorical data column and encode the function as a one-hot feature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model training doesn't produce </a:t>
            </a:r>
            <a:r>
              <a:rPr lang="en-US" dirty="0" err="1">
                <a:solidFill>
                  <a:srgbClr val="FF0000"/>
                </a:solidFill>
              </a:rPr>
              <a:t>NaN</a:t>
            </a:r>
            <a:r>
              <a:rPr lang="en-US" dirty="0">
                <a:solidFill>
                  <a:srgbClr val="FF0000"/>
                </a:solidFill>
              </a:rPr>
              <a:t> values </a:t>
            </a:r>
            <a:r>
              <a:rPr lang="en-US" dirty="0"/>
              <a:t>due to dividing by zero or manipulating small or large values</a:t>
            </a:r>
          </a:p>
          <a:p>
            <a:pPr lvl="1"/>
            <a:r>
              <a:rPr lang="en-US" dirty="0"/>
              <a:t>Testing that each </a:t>
            </a:r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in the pipeline </a:t>
            </a:r>
            <a:r>
              <a:rPr lang="en-US" dirty="0">
                <a:solidFill>
                  <a:srgbClr val="FF0000"/>
                </a:solidFill>
              </a:rPr>
              <a:t>produces the expected artifacts</a:t>
            </a:r>
          </a:p>
          <a:p>
            <a:pPr lvl="1"/>
            <a:r>
              <a:rPr lang="en-US" dirty="0"/>
              <a:t>Testing </a:t>
            </a:r>
            <a:r>
              <a:rPr lang="en-US" dirty="0">
                <a:solidFill>
                  <a:srgbClr val="FF0000"/>
                </a:solidFill>
              </a:rPr>
              <a:t>integration between pipeline components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4109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MLOps </a:t>
            </a:r>
            <a:r>
              <a:rPr lang="fr-FR" dirty="0" err="1"/>
              <a:t>level</a:t>
            </a:r>
            <a:r>
              <a:rPr lang="fr-FR" dirty="0"/>
              <a:t> 2: CI/CD pipeline </a:t>
            </a:r>
            <a:r>
              <a:rPr lang="fr-FR" dirty="0" smtClean="0"/>
              <a:t>automation(5)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System continuously </a:t>
            </a:r>
            <a:r>
              <a:rPr lang="en-US" dirty="0">
                <a:solidFill>
                  <a:srgbClr val="FF0000"/>
                </a:solidFill>
              </a:rPr>
              <a:t>delivers new pipeline implementations to the target environment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in turn delivers prediction services of the newly trained model.</a:t>
            </a:r>
          </a:p>
          <a:p>
            <a:endParaRPr lang="en-US" dirty="0"/>
          </a:p>
          <a:p>
            <a:r>
              <a:rPr lang="en-US" dirty="0"/>
              <a:t>Rapid and reliable continuous delivery of pipelines and models depend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Verifying the </a:t>
            </a:r>
            <a:r>
              <a:rPr lang="en-US" dirty="0">
                <a:solidFill>
                  <a:srgbClr val="FF0000"/>
                </a:solidFill>
              </a:rPr>
              <a:t>compatibility of the model with the target infrastructure </a:t>
            </a:r>
            <a:r>
              <a:rPr lang="en-US" dirty="0"/>
              <a:t>before model is deployed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need to verify that the packages that are required by the model are installed in the serving environment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whether the </a:t>
            </a:r>
            <a:r>
              <a:rPr lang="en-US" dirty="0"/>
              <a:t>memory,  compute, and accelerator resources that are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the prediction </a:t>
            </a:r>
            <a:r>
              <a:rPr lang="en-US" dirty="0">
                <a:solidFill>
                  <a:srgbClr val="FF0000"/>
                </a:solidFill>
              </a:rPr>
              <a:t>service by calling the service API with the expected inputs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making sure that you get the response that you expect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captures problems that might occur when you update the model version and it expects a different input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prediction service </a:t>
            </a:r>
            <a:r>
              <a:rPr lang="en-US" dirty="0">
                <a:solidFill>
                  <a:srgbClr val="FF0000"/>
                </a:solidFill>
              </a:rPr>
              <a:t>performan</a:t>
            </a:r>
            <a:r>
              <a:rPr lang="en-US" dirty="0"/>
              <a:t>ce, which involves </a:t>
            </a:r>
            <a:r>
              <a:rPr lang="en-US" dirty="0">
                <a:solidFill>
                  <a:srgbClr val="FF0000"/>
                </a:solidFill>
              </a:rPr>
              <a:t>load testing </a:t>
            </a:r>
            <a:r>
              <a:rPr lang="en-US" dirty="0"/>
              <a:t>the service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capture metrics </a:t>
            </a:r>
            <a:r>
              <a:rPr lang="en-US" dirty="0" smtClean="0"/>
              <a:t>such </a:t>
            </a:r>
            <a:r>
              <a:rPr lang="en-US" dirty="0"/>
              <a:t>as queries per seconds (QPS) and model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Validating the data either for retraining or batch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Verifying that models meet the </a:t>
            </a:r>
            <a:r>
              <a:rPr lang="en-US" dirty="0">
                <a:solidFill>
                  <a:srgbClr val="FF0000"/>
                </a:solidFill>
              </a:rPr>
              <a:t>predictive performance targets </a:t>
            </a:r>
            <a:r>
              <a:rPr lang="en-US" dirty="0"/>
              <a:t>before they are deployed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Automated deployment to a test environment </a:t>
            </a:r>
            <a:r>
              <a:rPr lang="en-US" dirty="0"/>
              <a:t>- triggered by pushing code to the </a:t>
            </a:r>
            <a:r>
              <a:rPr lang="en-US" dirty="0">
                <a:solidFill>
                  <a:srgbClr val="FF0000"/>
                </a:solidFill>
              </a:rPr>
              <a:t>development branch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Semi-automated deployment to a pre-production environment </a:t>
            </a:r>
            <a:r>
              <a:rPr lang="en-US" dirty="0"/>
              <a:t>- triggered by merging code to the </a:t>
            </a:r>
            <a:r>
              <a:rPr lang="en-US" dirty="0">
                <a:solidFill>
                  <a:srgbClr val="FF0000"/>
                </a:solidFill>
              </a:rPr>
              <a:t>main branch </a:t>
            </a:r>
            <a:r>
              <a:rPr lang="en-US" dirty="0"/>
              <a:t>after reviewers approve the changes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Manual deployment to a production environment </a:t>
            </a:r>
            <a:r>
              <a:rPr lang="en-US" dirty="0"/>
              <a:t>after several successful runs of the pipeline on the pre-production environment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7328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Summary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Implementing ML </a:t>
            </a:r>
            <a:r>
              <a:rPr lang="en-US" dirty="0"/>
              <a:t>in a production environment </a:t>
            </a:r>
            <a:r>
              <a:rPr lang="en-US" dirty="0">
                <a:solidFill>
                  <a:srgbClr val="FF0000"/>
                </a:solidFill>
              </a:rPr>
              <a:t>doesn't only mean deploying model as an API </a:t>
            </a:r>
            <a:r>
              <a:rPr lang="en-US" dirty="0"/>
              <a:t>for prediction!</a:t>
            </a:r>
          </a:p>
          <a:p>
            <a:endParaRPr lang="en-US" dirty="0"/>
          </a:p>
          <a:p>
            <a:r>
              <a:rPr lang="en-US" dirty="0" smtClean="0"/>
              <a:t>Means </a:t>
            </a:r>
            <a:r>
              <a:rPr lang="en-US" dirty="0"/>
              <a:t>deploying an ML pipeline that </a:t>
            </a:r>
            <a:r>
              <a:rPr lang="en-US" dirty="0">
                <a:solidFill>
                  <a:srgbClr val="FF0000"/>
                </a:solidFill>
              </a:rPr>
              <a:t>can automate the retraining and deployment of new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Setting up a CI/CD system </a:t>
            </a:r>
            <a:r>
              <a:rPr lang="en-US" dirty="0"/>
              <a:t>enables to automatically test and deploy new pipeline implementations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coping with </a:t>
            </a:r>
            <a:r>
              <a:rPr lang="en-US" dirty="0">
                <a:solidFill>
                  <a:srgbClr val="FF0000"/>
                </a:solidFill>
              </a:rPr>
              <a:t>rapid changes in  data and business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Don't have to immediately move all of processes from one level to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</a:t>
            </a:r>
            <a:r>
              <a:rPr lang="en-US" dirty="0">
                <a:solidFill>
                  <a:srgbClr val="FF0000"/>
                </a:solidFill>
              </a:rPr>
              <a:t>gradually implement these practices </a:t>
            </a:r>
            <a:r>
              <a:rPr lang="en-US" dirty="0"/>
              <a:t>to help improve the automation of your ML system development and production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3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Real Challenge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Data scientists can implement and train an ML model with predictive performance on an offline holdout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Real challenge isn't building an ML model, the challenge is building an integrated ML system and to continuously operate it in production</a:t>
            </a:r>
          </a:p>
          <a:p>
            <a:endParaRPr lang="en-US" dirty="0"/>
          </a:p>
          <a:p>
            <a:r>
              <a:rPr lang="en-US" dirty="0"/>
              <a:t>MLOps is an </a:t>
            </a:r>
            <a:r>
              <a:rPr lang="en-US" dirty="0">
                <a:solidFill>
                  <a:srgbClr val="FF0000"/>
                </a:solidFill>
              </a:rPr>
              <a:t>ML engineering culture and practice that aims at unifying ML system development (Dev) and ML system operation (Ops)</a:t>
            </a:r>
          </a:p>
          <a:p>
            <a:endParaRPr lang="en-US" dirty="0"/>
          </a:p>
          <a:p>
            <a:r>
              <a:rPr lang="en-US" dirty="0"/>
              <a:t>Practicing MLOps means that </a:t>
            </a:r>
            <a:r>
              <a:rPr lang="en-US" dirty="0">
                <a:solidFill>
                  <a:srgbClr val="FF0000"/>
                </a:solidFill>
              </a:rPr>
              <a:t>advocating for </a:t>
            </a:r>
            <a:r>
              <a:rPr lang="en-US" u="sng" dirty="0">
                <a:solidFill>
                  <a:srgbClr val="FF0000"/>
                </a:solidFill>
              </a:rPr>
              <a:t>automation and monitoring </a:t>
            </a:r>
            <a:r>
              <a:rPr lang="en-US" dirty="0">
                <a:solidFill>
                  <a:srgbClr val="FF0000"/>
                </a:solidFill>
              </a:rPr>
              <a:t>at all steps of ML system construction</a:t>
            </a:r>
            <a:r>
              <a:rPr lang="en-US" dirty="0"/>
              <a:t>, including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releasing,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 and infrastructure management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Continuously deploy </a:t>
            </a:r>
            <a:r>
              <a:rPr lang="en-IN" dirty="0"/>
              <a:t>and operate</a:t>
            </a:r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Elements of ML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004753" cy="5105399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be many </a:t>
            </a:r>
            <a:r>
              <a:rPr lang="en-US" dirty="0">
                <a:solidFill>
                  <a:srgbClr val="FF0000"/>
                </a:solidFill>
              </a:rPr>
              <a:t>pitfalls</a:t>
            </a:r>
            <a:r>
              <a:rPr lang="en-US" dirty="0"/>
              <a:t> in operating ML-based systems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</a:t>
            </a:r>
            <a:r>
              <a:rPr lang="en-US" dirty="0" smtClean="0"/>
              <a:t>are </a:t>
            </a:r>
            <a:r>
              <a:rPr lang="en-US" dirty="0"/>
              <a:t>summarized in </a:t>
            </a:r>
            <a:r>
              <a:rPr lang="en-US" dirty="0">
                <a:hlinkClick r:id="rId2"/>
              </a:rPr>
              <a:t>Machine Learning: The high-interest credit card of technical </a:t>
            </a:r>
            <a:r>
              <a:rPr lang="en-US" dirty="0" smtClean="0">
                <a:hlinkClick r:id="rId2"/>
              </a:rPr>
              <a:t>debt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small fraction </a:t>
            </a:r>
            <a:r>
              <a:rPr lang="en-US" dirty="0"/>
              <a:t>of a real-world ML system is composed of the </a:t>
            </a:r>
            <a:r>
              <a:rPr lang="en-US" dirty="0">
                <a:solidFill>
                  <a:srgbClr val="FF0000"/>
                </a:solidFill>
              </a:rPr>
              <a:t>ML </a:t>
            </a:r>
            <a:r>
              <a:rPr lang="en-US" dirty="0" smtClean="0">
                <a:solidFill>
                  <a:srgbClr val="FF0000"/>
                </a:solidFill>
              </a:rPr>
              <a:t>code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Required </a:t>
            </a:r>
            <a:r>
              <a:rPr lang="en-US" dirty="0"/>
              <a:t>surrounding elements are vast and </a:t>
            </a:r>
            <a:r>
              <a:rPr lang="en-US" dirty="0" smtClean="0"/>
              <a:t>complex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Rest of the system is composed of </a:t>
            </a:r>
            <a:r>
              <a:rPr lang="en-US" dirty="0" smtClean="0"/>
              <a:t>configuration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automation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collection,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verification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testing and debugging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resource </a:t>
            </a:r>
            <a:r>
              <a:rPr lang="en-US" dirty="0"/>
              <a:t>management,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model </a:t>
            </a:r>
            <a:r>
              <a:rPr lang="en-US" dirty="0"/>
              <a:t>analysis</a:t>
            </a:r>
            <a:r>
              <a:rPr lang="en-US" dirty="0" smtClean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process </a:t>
            </a:r>
            <a:r>
              <a:rPr lang="en-US" dirty="0"/>
              <a:t>and metadata management,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serving infrastructure,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monitoring.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develop and operate </a:t>
            </a:r>
            <a:r>
              <a:rPr lang="en-US" dirty="0"/>
              <a:t>complex systems like these, </a:t>
            </a:r>
            <a:endParaRPr lang="en-US" dirty="0" smtClean="0"/>
          </a:p>
          <a:p>
            <a:pPr lvl="1"/>
            <a:r>
              <a:rPr lang="en-US" dirty="0" smtClean="0"/>
              <a:t>need </a:t>
            </a:r>
            <a:r>
              <a:rPr lang="en-US" dirty="0"/>
              <a:t>to </a:t>
            </a:r>
            <a:r>
              <a:rPr lang="en-US" sz="1800" dirty="0">
                <a:solidFill>
                  <a:srgbClr val="FF0000"/>
                </a:solidFill>
              </a:rPr>
              <a:t>apply DevOps principles to ML systems (MLOps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Vast and Complex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80154"/>
            <a:ext cx="6929438" cy="3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versus MLOps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Provides </a:t>
            </a:r>
            <a:r>
              <a:rPr lang="en-US" dirty="0"/>
              <a:t>benefits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shortening the development cycles,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increasing deployment velocity,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ensures dependable releases</a:t>
            </a:r>
          </a:p>
          <a:p>
            <a:endParaRPr lang="en-US" dirty="0"/>
          </a:p>
          <a:p>
            <a:r>
              <a:rPr lang="en-US" dirty="0"/>
              <a:t>To achieve these benefits, introduces two concepts in the software system development: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Continuous Integration (CI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Continuous Delivery (CD)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Continuous </a:t>
            </a:r>
            <a:r>
              <a:rPr lang="en-US" dirty="0"/>
              <a:t>Integration (CI</a:t>
            </a:r>
            <a:r>
              <a:rPr lang="en-US" dirty="0" smtClean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practice </a:t>
            </a:r>
            <a:r>
              <a:rPr lang="en-US" dirty="0"/>
              <a:t>of merging all developers' working copies to a shared mainline several times a 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practice of frequently integrating one's new or changed code with the existing code repository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should occur frequently enough that no intervening window remains between commit and build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that no errors can arise without developers noticing them and correcting them immediately</a:t>
            </a:r>
          </a:p>
          <a:p>
            <a:endParaRPr lang="en-US" dirty="0"/>
          </a:p>
          <a:p>
            <a:r>
              <a:rPr lang="en-US" dirty="0"/>
              <a:t>Continuous Delivery (CD</a:t>
            </a:r>
            <a:r>
              <a:rPr lang="en-US" dirty="0" smtClean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a </a:t>
            </a:r>
            <a:r>
              <a:rPr lang="en-US" dirty="0"/>
              <a:t>software engineering approach in which teams produce software in short cycles,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ensuring that the software can be reliably released at any time and, following a pipeline through a "production-like environment", without doing so manually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aims at building, testing, and releasing software with greater speed and frequency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reduce the cost, time, and risk of delivering changes by allowing for more incremental updates to applications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straightforward and repeatable deployment process is important for continuous delivery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DevOps - </a:t>
            </a:r>
            <a:r>
              <a:rPr lang="en-US" dirty="0"/>
              <a:t>A popular practice in developing and operating large-scale software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versus </a:t>
            </a:r>
            <a:r>
              <a:rPr lang="en-IN" dirty="0" smtClean="0"/>
              <a:t>MLOps(2)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Team skills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an ML project, the team usually includes </a:t>
            </a:r>
            <a:r>
              <a:rPr lang="en-US" dirty="0">
                <a:solidFill>
                  <a:srgbClr val="FF0000"/>
                </a:solidFill>
              </a:rPr>
              <a:t>data scientists or ML researchers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who focus on exploratory data analysis, model development, and experimentation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</a:t>
            </a:r>
            <a:r>
              <a:rPr lang="en-US" dirty="0">
                <a:solidFill>
                  <a:srgbClr val="FF0000"/>
                </a:solidFill>
              </a:rPr>
              <a:t>not be experienced </a:t>
            </a:r>
            <a:r>
              <a:rPr lang="en-US" dirty="0"/>
              <a:t>software engineers who can </a:t>
            </a:r>
            <a:r>
              <a:rPr lang="en-US" dirty="0">
                <a:solidFill>
                  <a:srgbClr val="FF0000"/>
                </a:solidFill>
              </a:rPr>
              <a:t>build production-class services</a:t>
            </a:r>
          </a:p>
          <a:p>
            <a:endParaRPr lang="en-US" dirty="0"/>
          </a:p>
          <a:p>
            <a:r>
              <a:rPr lang="en-US" dirty="0"/>
              <a:t>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is </a:t>
            </a:r>
            <a:r>
              <a:rPr lang="en-US" dirty="0">
                <a:solidFill>
                  <a:srgbClr val="FF0000"/>
                </a:solidFill>
              </a:rPr>
              <a:t>experimental</a:t>
            </a:r>
            <a:r>
              <a:rPr lang="en-US" dirty="0"/>
              <a:t> in nature - need to try different features, algorithms, modeling techniques, and parameter configurations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Challenge </a:t>
            </a:r>
            <a:r>
              <a:rPr lang="en-US" dirty="0">
                <a:solidFill>
                  <a:srgbClr val="FF0000"/>
                </a:solidFill>
              </a:rPr>
              <a:t>is tracking what worked and what didn't</a:t>
            </a:r>
            <a:r>
              <a:rPr lang="en-US" dirty="0"/>
              <a:t>, and maintaining </a:t>
            </a:r>
            <a:r>
              <a:rPr lang="en-US" dirty="0">
                <a:solidFill>
                  <a:srgbClr val="FF0000"/>
                </a:solidFill>
              </a:rPr>
              <a:t>reproducibility</a:t>
            </a:r>
            <a:r>
              <a:rPr lang="en-US" dirty="0"/>
              <a:t> while maximizing code </a:t>
            </a:r>
            <a:r>
              <a:rPr lang="en-US" dirty="0">
                <a:solidFill>
                  <a:srgbClr val="FF0000"/>
                </a:solidFill>
              </a:rPr>
              <a:t>reusability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involved</a:t>
            </a:r>
            <a:r>
              <a:rPr lang="en-US" dirty="0"/>
              <a:t> than testing other software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addition to typical unit and integration tests, need </a:t>
            </a:r>
            <a:r>
              <a:rPr lang="en-US" dirty="0">
                <a:solidFill>
                  <a:srgbClr val="FF0000"/>
                </a:solidFill>
              </a:rPr>
              <a:t>data validation, trained model quality evaluation, and model validation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ML systems, deployment isn't as simple as deploying an offline-trained ML model as a prediction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Required to deploy a multi-step pipeline to automatically retrain and deploy model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pipeline adds </a:t>
            </a:r>
            <a:r>
              <a:rPr lang="en-US" dirty="0">
                <a:solidFill>
                  <a:srgbClr val="FF0000"/>
                </a:solidFill>
              </a:rPr>
              <a:t>complexity</a:t>
            </a:r>
            <a:r>
              <a:rPr lang="en-US" dirty="0"/>
              <a:t> and requires </a:t>
            </a:r>
            <a:r>
              <a:rPr lang="en-US" dirty="0">
                <a:solidFill>
                  <a:srgbClr val="FF0000"/>
                </a:solidFill>
              </a:rPr>
              <a:t>to automate steps </a:t>
            </a:r>
            <a:r>
              <a:rPr lang="en-US" dirty="0"/>
              <a:t>that are manually done before deployment by data scientists to train and validate new models</a:t>
            </a:r>
          </a:p>
          <a:p>
            <a:endParaRPr lang="en-US" dirty="0"/>
          </a:p>
          <a:p>
            <a:r>
              <a:rPr lang="en-US" dirty="0"/>
              <a:t>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models can have </a:t>
            </a:r>
            <a:r>
              <a:rPr lang="en-US" dirty="0">
                <a:solidFill>
                  <a:srgbClr val="FF0000"/>
                </a:solidFill>
              </a:rPr>
              <a:t>reduced performance </a:t>
            </a:r>
            <a:r>
              <a:rPr lang="en-US" dirty="0"/>
              <a:t>not only due to </a:t>
            </a:r>
            <a:r>
              <a:rPr lang="en-US" dirty="0">
                <a:solidFill>
                  <a:srgbClr val="FF0000"/>
                </a:solidFill>
              </a:rPr>
              <a:t>suboptimal coding</a:t>
            </a:r>
            <a:r>
              <a:rPr lang="en-US" dirty="0"/>
              <a:t>, but also due to constantly </a:t>
            </a:r>
            <a:r>
              <a:rPr lang="en-US" dirty="0">
                <a:solidFill>
                  <a:srgbClr val="FF0000"/>
                </a:solidFill>
              </a:rPr>
              <a:t>evolving data profiles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Models can </a:t>
            </a:r>
            <a:r>
              <a:rPr lang="en-US" dirty="0">
                <a:solidFill>
                  <a:srgbClr val="FF0000"/>
                </a:solidFill>
              </a:rPr>
              <a:t>decay</a:t>
            </a:r>
            <a:r>
              <a:rPr lang="en-US" dirty="0"/>
              <a:t> in more ways than conventional software systems - need to consider this degradation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Need to track summary statistics of data and monitor the online performance of model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send notifications or roll back when values deviate from expectations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systems differ from other software </a:t>
            </a:r>
            <a:r>
              <a:rPr lang="en-US" dirty="0" smtClean="0"/>
              <a:t>systems - Phases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versus </a:t>
            </a:r>
            <a:r>
              <a:rPr lang="en-IN" dirty="0" smtClean="0"/>
              <a:t>MLOps(3)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800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ML system is a software </a:t>
            </a:r>
            <a:r>
              <a:rPr lang="en-US" dirty="0" smtClean="0">
                <a:solidFill>
                  <a:srgbClr val="FF0000"/>
                </a:solidFill>
              </a:rPr>
              <a:t>system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similar </a:t>
            </a:r>
            <a:r>
              <a:rPr lang="en-US" dirty="0"/>
              <a:t>practices apply to help guarantee </a:t>
            </a:r>
            <a:r>
              <a:rPr lang="en-US" dirty="0" smtClean="0"/>
              <a:t>reliably to build </a:t>
            </a:r>
            <a:r>
              <a:rPr lang="en-US" dirty="0"/>
              <a:t>and operate </a:t>
            </a:r>
            <a:r>
              <a:rPr lang="en-US" dirty="0" smtClean="0"/>
              <a:t>ML systems </a:t>
            </a:r>
            <a:r>
              <a:rPr lang="en-US" dirty="0"/>
              <a:t>at </a:t>
            </a:r>
            <a:r>
              <a:rPr lang="en-US" dirty="0" smtClean="0"/>
              <a:t>scale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ML </a:t>
            </a:r>
            <a:r>
              <a:rPr lang="en-US" dirty="0"/>
              <a:t>and other software systems are similar </a:t>
            </a:r>
            <a:r>
              <a:rPr lang="en-US" dirty="0" err="1" smtClean="0"/>
              <a:t>wrt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continuous </a:t>
            </a:r>
            <a:r>
              <a:rPr lang="en-US" dirty="0">
                <a:solidFill>
                  <a:srgbClr val="FF0000"/>
                </a:solidFill>
              </a:rPr>
              <a:t>integration </a:t>
            </a:r>
            <a:r>
              <a:rPr lang="en-US" dirty="0"/>
              <a:t>of source control, unit testing, integration </a:t>
            </a:r>
            <a:r>
              <a:rPr lang="en-US" dirty="0" smtClean="0"/>
              <a:t>testing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continuous delivery </a:t>
            </a:r>
            <a:r>
              <a:rPr lang="en-US" dirty="0"/>
              <a:t>of the software module or the package</a:t>
            </a:r>
          </a:p>
          <a:p>
            <a:endParaRPr lang="en-US" dirty="0"/>
          </a:p>
          <a:p>
            <a:r>
              <a:rPr lang="en-US" dirty="0"/>
              <a:t>However, in ML, there are a few </a:t>
            </a:r>
            <a:r>
              <a:rPr lang="en-US" dirty="0">
                <a:solidFill>
                  <a:srgbClr val="FF0000"/>
                </a:solidFill>
              </a:rPr>
              <a:t>notable differences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CI</a:t>
            </a:r>
            <a:r>
              <a:rPr lang="en-US" dirty="0"/>
              <a:t> is no longer only about </a:t>
            </a:r>
            <a:r>
              <a:rPr lang="en-US" dirty="0">
                <a:solidFill>
                  <a:srgbClr val="FF0000"/>
                </a:solidFill>
              </a:rPr>
              <a:t>testing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validating code and components</a:t>
            </a:r>
          </a:p>
          <a:p>
            <a:pPr lvl="1"/>
            <a:r>
              <a:rPr lang="en-US" dirty="0"/>
              <a:t>but also </a:t>
            </a:r>
            <a:r>
              <a:rPr lang="en-US" dirty="0">
                <a:solidFill>
                  <a:srgbClr val="FF0000"/>
                </a:solidFill>
              </a:rPr>
              <a:t>testing and validating data, data schemas, and models</a:t>
            </a:r>
          </a:p>
          <a:p>
            <a:r>
              <a:rPr lang="en-US" dirty="0">
                <a:solidFill>
                  <a:srgbClr val="FF0000"/>
                </a:solidFill>
              </a:rPr>
              <a:t>CD</a:t>
            </a:r>
            <a:r>
              <a:rPr lang="en-US" dirty="0"/>
              <a:t> is no longer about a </a:t>
            </a:r>
            <a:r>
              <a:rPr lang="en-US" dirty="0">
                <a:solidFill>
                  <a:srgbClr val="FF0000"/>
                </a:solidFill>
              </a:rPr>
              <a:t>single software package or a service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but a </a:t>
            </a:r>
            <a:r>
              <a:rPr lang="en-US" dirty="0">
                <a:solidFill>
                  <a:srgbClr val="FF0000"/>
                </a:solidFill>
              </a:rPr>
              <a:t>system (an ML training pipeline) </a:t>
            </a:r>
            <a:r>
              <a:rPr lang="en-US" dirty="0"/>
              <a:t>that should </a:t>
            </a:r>
            <a:r>
              <a:rPr lang="en-US" dirty="0">
                <a:solidFill>
                  <a:srgbClr val="FF0000"/>
                </a:solidFill>
              </a:rPr>
              <a:t>automatically deploy another service (model prediction </a:t>
            </a:r>
            <a:r>
              <a:rPr lang="en-US" dirty="0" smtClean="0">
                <a:solidFill>
                  <a:srgbClr val="FF0000"/>
                </a:solidFill>
              </a:rPr>
              <a:t>service)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CT</a:t>
            </a:r>
            <a:r>
              <a:rPr lang="en-US" dirty="0" smtClean="0"/>
              <a:t> </a:t>
            </a:r>
            <a:r>
              <a:rPr lang="en-US" dirty="0"/>
              <a:t>is a new property, </a:t>
            </a:r>
            <a:r>
              <a:rPr lang="en-US" dirty="0">
                <a:solidFill>
                  <a:srgbClr val="FF0000"/>
                </a:solidFill>
              </a:rPr>
              <a:t>unique to ML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  <a:endParaRPr lang="en-US" dirty="0"/>
          </a:p>
          <a:p>
            <a:pPr lvl="1"/>
            <a:r>
              <a:rPr lang="en-US" dirty="0" smtClean="0"/>
              <a:t>concerned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automatically retraining and serving the models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systems differ from other software </a:t>
            </a:r>
            <a:r>
              <a:rPr lang="en-US" dirty="0" smtClean="0"/>
              <a:t>systems - </a:t>
            </a:r>
            <a:r>
              <a:rPr lang="en-US" dirty="0" smtClean="0"/>
              <a:t>Process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steps for ML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extraction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select </a:t>
            </a:r>
            <a:r>
              <a:rPr lang="en-US" dirty="0"/>
              <a:t>and integrate the relevant data from various data sources for the ML task.</a:t>
            </a:r>
          </a:p>
          <a:p>
            <a:r>
              <a:rPr lang="en-US" dirty="0"/>
              <a:t>Data analysis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perform </a:t>
            </a:r>
            <a:r>
              <a:rPr lang="en-US" dirty="0"/>
              <a:t>exploratory data analysis  </a:t>
            </a:r>
          </a:p>
          <a:p>
            <a:r>
              <a:rPr lang="en-US" dirty="0"/>
              <a:t>Data preparation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prepare </a:t>
            </a:r>
            <a:r>
              <a:rPr lang="en-US" dirty="0"/>
              <a:t>date for the ML task  - involves data cleaning, data transformations splitting and feature engineering </a:t>
            </a:r>
          </a:p>
          <a:p>
            <a:r>
              <a:rPr lang="en-US" dirty="0"/>
              <a:t>Model training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implement </a:t>
            </a:r>
            <a:r>
              <a:rPr lang="en-US" dirty="0"/>
              <a:t>different algorithms with the prepared data to train various ML models</a:t>
            </a:r>
          </a:p>
          <a:p>
            <a:r>
              <a:rPr lang="en-US" dirty="0"/>
              <a:t>Model evaluation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evaluate </a:t>
            </a:r>
            <a:r>
              <a:rPr lang="en-US" dirty="0"/>
              <a:t>on a holdout test set to assess the model quality</a:t>
            </a:r>
          </a:p>
          <a:p>
            <a:r>
              <a:rPr lang="en-US" dirty="0"/>
              <a:t>Model validation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confirm </a:t>
            </a:r>
            <a:r>
              <a:rPr lang="en-US" dirty="0"/>
              <a:t>whether model is adequate for deployment — predictive performance is better than a certain baseline</a:t>
            </a:r>
          </a:p>
          <a:p>
            <a:r>
              <a:rPr lang="en-US" dirty="0"/>
              <a:t>Model </a:t>
            </a:r>
            <a:r>
              <a:rPr lang="en-US" dirty="0" smtClean="0"/>
              <a:t>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deploy </a:t>
            </a:r>
            <a:r>
              <a:rPr lang="en-US" dirty="0"/>
              <a:t>to a target environment to serve predictions</a:t>
            </a:r>
          </a:p>
          <a:p>
            <a:r>
              <a:rPr lang="en-US" dirty="0"/>
              <a:t>Model monitoring 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models predictive performance to potentially invoke a new iteration in the ML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Steps can be completed manually or can be completed by an automatic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3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 </a:t>
            </a:r>
            <a:r>
              <a:rPr lang="en-US" dirty="0"/>
              <a:t>of the ML </a:t>
            </a:r>
            <a:r>
              <a:rPr lang="en-US" dirty="0" smtClean="0"/>
              <a:t>process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level of automation of steps </a:t>
            </a:r>
            <a:r>
              <a:rPr lang="en-US" dirty="0"/>
              <a:t>defines the </a:t>
            </a:r>
            <a:r>
              <a:rPr lang="en-US" dirty="0">
                <a:solidFill>
                  <a:srgbClr val="FF0000"/>
                </a:solidFill>
              </a:rPr>
              <a:t>maturity</a:t>
            </a:r>
            <a:r>
              <a:rPr lang="en-US" dirty="0"/>
              <a:t> of the ML </a:t>
            </a:r>
            <a:r>
              <a:rPr lang="en-US" dirty="0">
                <a:solidFill>
                  <a:srgbClr val="FF0000"/>
                </a:solidFill>
              </a:rPr>
              <a:t>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reflects the velocity of training new models given new data or training new models given new implementations</a:t>
            </a:r>
          </a:p>
          <a:p>
            <a:endParaRPr lang="en-US" dirty="0"/>
          </a:p>
          <a:p>
            <a:r>
              <a:rPr lang="en-US" dirty="0"/>
              <a:t>Three levels of MLOps</a:t>
            </a:r>
          </a:p>
          <a:p>
            <a:pPr lvl="1"/>
            <a:r>
              <a:rPr lang="en-US" dirty="0"/>
              <a:t>starting from the most common level, which involves </a:t>
            </a:r>
            <a:r>
              <a:rPr lang="en-US" dirty="0">
                <a:solidFill>
                  <a:srgbClr val="FF0000"/>
                </a:solidFill>
              </a:rPr>
              <a:t>no automation, up to automating both ML and CI/CD pipelines</a:t>
            </a:r>
          </a:p>
          <a:p>
            <a:endParaRPr lang="en-US" dirty="0"/>
          </a:p>
          <a:p>
            <a:r>
              <a:rPr lang="en-US" dirty="0"/>
              <a:t>MLOps level 0: Manual process</a:t>
            </a:r>
          </a:p>
          <a:p>
            <a:r>
              <a:rPr lang="en-US" dirty="0"/>
              <a:t>MLOps level 1: ML pipeline automation</a:t>
            </a:r>
          </a:p>
          <a:p>
            <a:r>
              <a:rPr lang="en-US" dirty="0"/>
              <a:t>MLOps level 2: CI/CD pipeline automation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MLOps levels</a:t>
            </a:r>
          </a:p>
        </p:txBody>
      </p:sp>
    </p:spTree>
    <p:extLst>
      <p:ext uri="{BB962C8B-B14F-4D97-AF65-F5344CB8AC3E}">
        <p14:creationId xmlns:p14="http://schemas.microsoft.com/office/powerpoint/2010/main" val="31722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3314</TotalTime>
  <Words>3590</Words>
  <Application>Microsoft Office PowerPoint</Application>
  <PresentationFormat>Widescreen</PresentationFormat>
  <Paragraphs>405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MLOps:  Continuous delivery and automation pipelines in machine learning</vt:lpstr>
      <vt:lpstr>Data science and ML in Real World</vt:lpstr>
      <vt:lpstr> Real Challenge </vt:lpstr>
      <vt:lpstr>Elements of ML System</vt:lpstr>
      <vt:lpstr>DevOps versus MLOps</vt:lpstr>
      <vt:lpstr>DevOps versus MLOps(2)</vt:lpstr>
      <vt:lpstr>DevOps versus MLOps(3)</vt:lpstr>
      <vt:lpstr>Data science steps for ML</vt:lpstr>
      <vt:lpstr>Maturity of the ML process</vt:lpstr>
      <vt:lpstr> MLOps level 0: Manual process </vt:lpstr>
      <vt:lpstr>MLOps level 0: Manual process(2)</vt:lpstr>
      <vt:lpstr>MLOps level 0: Manual process(3)</vt:lpstr>
      <vt:lpstr>MLOps level 0: Manual process(4)</vt:lpstr>
      <vt:lpstr>MLOps level 1: ML pipeline automation</vt:lpstr>
      <vt:lpstr>MLOps level 1: ML pipeline automation(2)</vt:lpstr>
      <vt:lpstr>MLOps level 1: ML pipeline automation(3)</vt:lpstr>
      <vt:lpstr>MLOps level 1: ML pipeline automation(4)</vt:lpstr>
      <vt:lpstr>MLOps level 1: ML pipeline automation(5)</vt:lpstr>
      <vt:lpstr>MLOps level 1: ML pipeline automation(6)</vt:lpstr>
      <vt:lpstr>MLOps level 1: ML pipeline automation(7)</vt:lpstr>
      <vt:lpstr>MLOps level 1: ML pipeline automation(8)</vt:lpstr>
      <vt:lpstr>MLOps level 1: ML pipeline automation(9)</vt:lpstr>
      <vt:lpstr>MLOps level 2: CI/CD pipeline automation</vt:lpstr>
      <vt:lpstr>MLOps level 2: CI/CD pipeline automation(2)</vt:lpstr>
      <vt:lpstr>MLOps level 2: CI/CD pipeline automation(3)</vt:lpstr>
      <vt:lpstr>MLOps level 2: CI/CD pipeline automation(4)</vt:lpstr>
      <vt:lpstr>MLOps level 2: CI/CD pipeline automation(5)</vt:lpstr>
      <vt:lpstr>Summary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287</cp:revision>
  <dcterms:created xsi:type="dcterms:W3CDTF">2018-10-16T06:13:57Z</dcterms:created>
  <dcterms:modified xsi:type="dcterms:W3CDTF">2023-08-18T05:50:26Z</dcterms:modified>
</cp:coreProperties>
</file>